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4" r:id="rId4"/>
    <p:sldId id="295" r:id="rId5"/>
    <p:sldId id="297" r:id="rId6"/>
    <p:sldId id="298" r:id="rId7"/>
    <p:sldId id="299" r:id="rId8"/>
    <p:sldId id="300" r:id="rId9"/>
    <p:sldId id="301" r:id="rId10"/>
    <p:sldId id="302" r:id="rId11"/>
    <p:sldId id="342" r:id="rId12"/>
    <p:sldId id="303" r:id="rId13"/>
    <p:sldId id="309" r:id="rId14"/>
    <p:sldId id="310" r:id="rId15"/>
    <p:sldId id="321" r:id="rId16"/>
    <p:sldId id="322" r:id="rId17"/>
    <p:sldId id="323" r:id="rId18"/>
    <p:sldId id="311" r:id="rId19"/>
    <p:sldId id="327" r:id="rId20"/>
    <p:sldId id="326" r:id="rId21"/>
    <p:sldId id="320" r:id="rId22"/>
    <p:sldId id="341"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65746" autoAdjust="0"/>
  </p:normalViewPr>
  <p:slideViewPr>
    <p:cSldViewPr>
      <p:cViewPr varScale="1">
        <p:scale>
          <a:sx n="75" d="100"/>
          <a:sy n="75" d="100"/>
        </p:scale>
        <p:origin x="2862" y="66"/>
      </p:cViewPr>
      <p:guideLst>
        <p:guide orient="horz" pos="2160"/>
        <p:guide pos="5556"/>
      </p:guideLst>
    </p:cSldViewPr>
  </p:slideViewPr>
  <p:outlineViewPr>
    <p:cViewPr>
      <p:scale>
        <a:sx n="33" d="100"/>
        <a:sy n="33" d="100"/>
      </p:scale>
      <p:origin x="0" y="0"/>
    </p:cViewPr>
  </p:outlineViewPr>
  <p:notesTextViewPr>
    <p:cViewPr>
      <p:scale>
        <a:sx n="100" d="100"/>
        <a:sy n="100" d="100"/>
      </p:scale>
      <p:origin x="0" y="-1464"/>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a:solidFill>
                  <a:schemeClr val="tx1"/>
                </a:solidFill>
                <a:effectLst/>
                <a:latin typeface="Arial" charset="0"/>
                <a:ea typeface="ＭＳ Ｐゴシック" pitchFamily="-112" charset="-128"/>
                <a:cs typeface="+mn-cs"/>
              </a:rPr>
              <a:t>In der Bearbeitungszeit ist ein Program entstanden, dass </a:t>
            </a:r>
            <a:r>
              <a:rPr lang="de-DE" sz="1200" kern="1200" dirty="0">
                <a:solidFill>
                  <a:schemeClr val="tx1"/>
                </a:solidFill>
                <a:effectLst/>
                <a:latin typeface="Arial" charset="0"/>
                <a:ea typeface="ＭＳ Ｐゴシック" pitchFamily="-112" charset="-128"/>
                <a:cs typeface="+mn-cs"/>
              </a:rPr>
              <a:t>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Gehen wir nun genauer auf die bestimmung der extrinsischen Kameraparaameter ein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die Bestimmung der extrinsischen Kameraparameter wir E aus F berechnet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(Arbeitsprozess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extrinsischen Kameraparameter bekannt, so fehlt nun noch der letzte Schritt, in welchem die 3D-Szenenpunkte aus den Bildpunkten rekonstruiert werden können.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a:t>
            </a:r>
          </a:p>
          <a:p>
            <a:r>
              <a:rPr lang="de-DE" sz="1200" kern="1200" dirty="0">
                <a:solidFill>
                  <a:schemeClr val="tx1"/>
                </a:solidFill>
                <a:effectLst/>
                <a:latin typeface="Arial" charset="0"/>
                <a:ea typeface="ＭＳ Ｐゴシック" pitchFamily="-112" charset="-128"/>
                <a:cs typeface="+mn-cs"/>
              </a:rPr>
              <a:t>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ist ähnlich dem des zuvorigen Beispiels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Bildanalyse kommt es zu eigentlichen Szenenrekonstruktion und den benötigten Modifizierungen des Codes. Der Grundaufbau bleibt jedoch der selbe</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Zuerst wird die Fundamentalmatrix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Danach wird aus ihr die essentielle Matrix bestimmt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Aus ihr werden dann die extrinsischen Kameraparameter berechnet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Und zuletzt folgt noch die Triangulierung der Szene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Bevor wir genauer auf die Bildanalyse eingehen, ist noch eins wichtig zu beachten!</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Bildfehler entstehen Beispielsweise durch optischen Rauschen oder unscharfen Bildaufnahmen und führen dazu. dass die epipolaren Bedinungen nicht mehr erfüllt werden (FORMEL ERSCHEINEN LASSEN)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wiederrum kann Auswirkungen auf die zwischenresultate des Algorithmus haben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der Fehler beginnt schon bei der Bestimmung der Fundamentalmatrix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Sind die Bilder aufgenommen und die korrespondierenden Punkte bestimmt, so muss für die Bestimmung der Fundamentalmatrix die Bildpunkte zunächst normiert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Bilddaten werden so normiert, dass sich ihr durschnittlicher Abstand zum Ursprung bei sqrt(2) befindet. (Am Bild zeigen)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Nun folgt die Bildanalyse: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wird aus den normierten Koordinaten bestimmt und danach wird die Matrix denormalisiert.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Bevor jedoch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auch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Änderung der Kameraauflösung bewirkt eine Veränderung der resultierenden Bildgröße oder Auschnitts.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Das liegt daran, dass sich die Brennweite in Pixel gegeben mit der skalierung ändert, an der effektiven Brennweite ändert sich jedoch nichts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Ort auf dem Sensor an welchem der bildpunkt abgebildet wird bleibt der selbe (Hier zweites Bild einblenden.)</a:t>
            </a: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die Skalierung der Achseineinheiten an den größen der Pixel orientiert.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Triangulation wird unabhängig von den intrinsischen Kameraparametern durchgefürt</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will ich noch kurz einen Ausblick gebgen die ein paar Nebenprojekte welche in der Bearbeitungszeit entstanden sind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r>
              <a:rPr lang="de-DE" sz="1200" kern="1200" dirty="0">
                <a:solidFill>
                  <a:schemeClr val="tx1"/>
                </a:solidFill>
                <a:effectLst/>
                <a:latin typeface="Arial" charset="0"/>
                <a:ea typeface="ＭＳ Ｐゴシック" pitchFamily="-112" charset="-128"/>
                <a:cs typeface="+mn-cs"/>
              </a:rPr>
              <a:t>Aufbau des Algoroithmus an einem selbst erstellen Beispiels.</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Reale Rekonstruktion:</a:t>
            </a:r>
          </a:p>
          <a:p>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 Obkjekpunkt M wird mit P auf m projiziert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Verschiebung C des Kamerazentrums  besteht.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beinhaltet die Brennweite, die skalierung der Koordinaten von mm in Pixel und die Verschiebung des Koordinatenursprungs in eine Ecke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ÜBERLEITUNG: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Rückprojektion eines Bildpunktes zu einem 3D-Objektpunkt ist jedoch nicht eindeutig, da die Tiefe ab der Bildebene nicht mehr bekannt ist (Anhand des Bildes erklären))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unserem Beispiel wird ein Punkt in zwei Kameras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bedienen wir uns der sogenannten Epipolargeometrie</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informationen von P und P‘ sind in F enthalten.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 zeigt das Schema des Aufbaus: es soll der gezeigte Quader aus den Bilder rekonstruiert werden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Eine Der Algorithmus besteht aus drei Teilen eingeteilt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Die Bildaufnahme:</a:t>
            </a:r>
          </a:p>
          <a:p>
            <a:r>
              <a:rPr lang="de-DE" sz="1200" kern="1200" dirty="0">
                <a:solidFill>
                  <a:schemeClr val="tx1"/>
                </a:solidFill>
                <a:effectLst/>
                <a:latin typeface="Arial" charset="0"/>
                <a:ea typeface="ＭＳ Ｐゴシック" pitchFamily="-112" charset="-128"/>
                <a:cs typeface="+mn-cs"/>
              </a:rPr>
              <a:t>Ein Quader wurde mathematisch auf die Bildebenen zweier beliebig platzierter Kameras projiziert</a:t>
            </a:r>
          </a:p>
          <a:p>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zweites folgt die Bildverarbeitung</a:t>
            </a:r>
          </a:p>
          <a:p>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Bildanalyse:</a:t>
            </a:r>
          </a:p>
          <a:p>
            <a:r>
              <a:rPr lang="de-DE" sz="1200" kern="1200" dirty="0">
                <a:solidFill>
                  <a:schemeClr val="tx1"/>
                </a:solidFill>
                <a:effectLst/>
                <a:latin typeface="Arial" charset="0"/>
                <a:ea typeface="ＭＳ Ｐゴシック" pitchFamily="-112" charset="-128"/>
                <a:cs typeface="+mn-cs"/>
              </a:rPr>
              <a:t>Hier beginnt der eigentliche 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geschieht über den sogenannten Acht-Punkte-Algorithmus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besitzt 9 unbekannte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beschaffenheit der Bildpunkte, reichen bereits 8 Punkte um die unbekannten zu Bestimmen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Rekonstruktion der Szene durch die sogenannte Triangulation.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01.07.2018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01.07.2018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01.07.2018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01.07.2018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01.07.2018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01.07.2018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3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 Id="rId9" Type="http://schemas.openxmlformats.org/officeDocument/2006/relationships/image" Target="../media/image82.emf"/></Relationships>
</file>

<file path=ppt/slides/_rels/slide3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3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3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3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3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4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F42EC5-BE52-476F-BEF6-8FDA84E56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5" name="Picture 4">
            <a:extLst>
              <a:ext uri="{FF2B5EF4-FFF2-40B4-BE49-F238E27FC236}">
                <a16:creationId xmlns:a16="http://schemas.microsoft.com/office/drawing/2014/main" id="{565D84B8-7E6F-4EB2-8379-C00FD575FB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7" name="Picture 6">
            <a:extLst>
              <a:ext uri="{FF2B5EF4-FFF2-40B4-BE49-F238E27FC236}">
                <a16:creationId xmlns:a16="http://schemas.microsoft.com/office/drawing/2014/main" id="{98928618-17B2-4871-B7EC-F9A579AE18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3" name="Picture 22">
            <a:extLst>
              <a:ext uri="{FF2B5EF4-FFF2-40B4-BE49-F238E27FC236}">
                <a16:creationId xmlns:a16="http://schemas.microsoft.com/office/drawing/2014/main" id="{49749415-5332-4400-9B6C-161CE1A40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65" y="1416375"/>
            <a:ext cx="8945469" cy="4394623"/>
          </a:xfrm>
          <a:prstGeom prst="rect">
            <a:avLst/>
          </a:prstGeom>
        </p:spPr>
      </p:pic>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6E289F97-B819-466C-B42A-0A0E38D20165}"/>
              </a:ext>
            </a:extLst>
          </p:cNvPr>
          <p:cNvPicPr>
            <a:picLocks noChangeAspect="1"/>
          </p:cNvPicPr>
          <p:nvPr/>
        </p:nvPicPr>
        <p:blipFill>
          <a:blip r:embed="rId7"/>
          <a:stretch>
            <a:fillRect/>
          </a:stretch>
        </p:blipFill>
        <p:spPr>
          <a:xfrm>
            <a:off x="755650" y="1812429"/>
            <a:ext cx="7427156" cy="1872208"/>
          </a:xfrm>
          <a:prstGeom prst="rect">
            <a:avLst/>
          </a:prstGeom>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rotWithShape="1">
          <a:blip r:embed="rId3"/>
          <a:srcRect r="42125" b="24475"/>
          <a:stretch/>
        </p:blipFill>
        <p:spPr>
          <a:xfrm>
            <a:off x="1925960" y="2150625"/>
            <a:ext cx="5292080" cy="2556750"/>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5" name="Rectangle 4">
            <a:extLst>
              <a:ext uri="{FF2B5EF4-FFF2-40B4-BE49-F238E27FC236}">
                <a16:creationId xmlns:a16="http://schemas.microsoft.com/office/drawing/2014/main" id="{16EF311C-57F4-49E1-B785-29B9D6FBE0B8}"/>
              </a:ext>
            </a:extLst>
          </p:cNvPr>
          <p:cNvSpPr/>
          <p:nvPr/>
        </p:nvSpPr>
        <p:spPr bwMode="auto">
          <a:xfrm>
            <a:off x="3371106" y="2226196"/>
            <a:ext cx="529208" cy="533400"/>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9217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4789040" y="1636334"/>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4C6033BF-05A0-42B7-AA6F-B951A4641068}"/>
              </a:ext>
            </a:extLst>
          </p:cNvPr>
          <p:cNvSpPr txBox="1"/>
          <p:nvPr/>
        </p:nvSpPr>
        <p:spPr>
          <a:xfrm>
            <a:off x="1233971" y="5221665"/>
            <a:ext cx="6552234"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Die Änderung der Aufläsung wirkt sich nur auf die Skalierung des Sensorkoordinatensystem aus.</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2890679"/>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18</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9" y="1848247"/>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264" y="1848249"/>
            <a:ext cx="4472197" cy="2788953"/>
          </a:xfrm>
          <a:prstGeom prst="rect">
            <a:avLst/>
          </a:prstGeom>
        </p:spPr>
      </p:pic>
      <p:sp>
        <p:nvSpPr>
          <p:cNvPr id="13" name="TextBox 12">
            <a:extLst>
              <a:ext uri="{FF2B5EF4-FFF2-40B4-BE49-F238E27FC236}">
                <a16:creationId xmlns:a16="http://schemas.microsoft.com/office/drawing/2014/main" id="{F467400B-D1B8-458B-ACA6-E0BE3DF5FFE3}"/>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geänderter Auflösung.</a:t>
            </a:r>
          </a:p>
        </p:txBody>
      </p:sp>
      <p:sp>
        <p:nvSpPr>
          <p:cNvPr id="15" name="TextBox 14">
            <a:extLst>
              <a:ext uri="{FF2B5EF4-FFF2-40B4-BE49-F238E27FC236}">
                <a16:creationId xmlns:a16="http://schemas.microsoft.com/office/drawing/2014/main" id="{D11C57BE-5212-4FC1-B8A3-1B103BF2ABE4}"/>
              </a:ext>
            </a:extLst>
          </p:cNvPr>
          <p:cNvSpPr txBox="1"/>
          <p:nvPr/>
        </p:nvSpPr>
        <p:spPr>
          <a:xfrm>
            <a:off x="4572000" y="4643240"/>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Die Rektifizierung hat funktioniert.</a:t>
            </a:r>
          </a:p>
        </p:txBody>
      </p:sp>
      <p:sp>
        <p:nvSpPr>
          <p:cNvPr id="16" name="TextBox 15">
            <a:extLst>
              <a:ext uri="{FF2B5EF4-FFF2-40B4-BE49-F238E27FC236}">
                <a16:creationId xmlns:a16="http://schemas.microsoft.com/office/drawing/2014/main" id="{7F647B35-EF13-4B5D-A724-F3EB46688950}"/>
              </a:ext>
            </a:extLst>
          </p:cNvPr>
          <p:cNvSpPr txBox="1"/>
          <p:nvPr/>
        </p:nvSpPr>
        <p:spPr>
          <a:xfrm>
            <a:off x="74294" y="4637202"/>
            <a:ext cx="449770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unterschiedlich geänderter Auflösung.</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4637202"/>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Der Horizontale Versatz stimmt nicht.</a:t>
            </a:r>
          </a:p>
        </p:txBody>
      </p:sp>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711688"/>
            <a:ext cx="9144001" cy="3021182"/>
          </a:xfrm>
          <a:prstGeom prst="rect">
            <a:avLst/>
          </a:prstGeom>
        </p:spPr>
      </p:pic>
      <p:sp>
        <p:nvSpPr>
          <p:cNvPr id="9" name="TextBox 8">
            <a:extLst>
              <a:ext uri="{FF2B5EF4-FFF2-40B4-BE49-F238E27FC236}">
                <a16:creationId xmlns:a16="http://schemas.microsoft.com/office/drawing/2014/main" id="{B40BE2CC-9A05-4772-B5B8-F556A17547D7}"/>
              </a:ext>
            </a:extLst>
          </p:cNvPr>
          <p:cNvSpPr txBox="1"/>
          <p:nvPr/>
        </p:nvSpPr>
        <p:spPr>
          <a:xfrm>
            <a:off x="74294" y="4784117"/>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4787136"/>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spTree>
    <p:extLst>
      <p:ext uri="{BB962C8B-B14F-4D97-AF65-F5344CB8AC3E}">
        <p14:creationId xmlns:p14="http://schemas.microsoft.com/office/powerpoint/2010/main" val="136924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2. 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Lochkameramodell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609" y="5371053"/>
            <a:ext cx="2382157" cy="356211"/>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827584" y="1122102"/>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635896" y="1122102"/>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6" name="Picture 15">
            <a:extLst>
              <a:ext uri="{FF2B5EF4-FFF2-40B4-BE49-F238E27FC236}">
                <a16:creationId xmlns:a16="http://schemas.microsoft.com/office/drawing/2014/main" id="{04343BFD-9470-4E11-A975-F5BCFFFC6D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5783" y="4100455"/>
            <a:ext cx="1123810" cy="190476"/>
          </a:xfrm>
          <a:prstGeom prst="rect">
            <a:avLst/>
          </a:prstGeom>
        </p:spPr>
      </p:pic>
      <p:pic>
        <p:nvPicPr>
          <p:cNvPr id="21" name="Picture 20">
            <a:extLst>
              <a:ext uri="{FF2B5EF4-FFF2-40B4-BE49-F238E27FC236}">
                <a16:creationId xmlns:a16="http://schemas.microsoft.com/office/drawing/2014/main" id="{8A79C0C9-9A89-411C-98F0-A21C6F184B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483" y="4535908"/>
            <a:ext cx="209524" cy="174926"/>
          </a:xfrm>
          <a:prstGeom prst="rect">
            <a:avLst/>
          </a:prstGeom>
        </p:spPr>
      </p:pic>
      <p:pic>
        <p:nvPicPr>
          <p:cNvPr id="24" name="Picture 23">
            <a:extLst>
              <a:ext uri="{FF2B5EF4-FFF2-40B4-BE49-F238E27FC236}">
                <a16:creationId xmlns:a16="http://schemas.microsoft.com/office/drawing/2014/main" id="{5AD5DC10-E31A-48AB-951A-25DBD2B4FC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84" y="4967361"/>
            <a:ext cx="247619" cy="190476"/>
          </a:xfrm>
          <a:prstGeom prst="rect">
            <a:avLst/>
          </a:prstGeom>
        </p:spPr>
      </p:pic>
      <p:sp>
        <p:nvSpPr>
          <p:cNvPr id="27" name="TextBox 26">
            <a:extLst>
              <a:ext uri="{FF2B5EF4-FFF2-40B4-BE49-F238E27FC236}">
                <a16:creationId xmlns:a16="http://schemas.microsoft.com/office/drawing/2014/main" id="{EBB93B0B-F259-4356-8EB5-AF7204D5477E}"/>
              </a:ext>
            </a:extLst>
          </p:cNvPr>
          <p:cNvSpPr txBox="1"/>
          <p:nvPr/>
        </p:nvSpPr>
        <p:spPr>
          <a:xfrm>
            <a:off x="2051720" y="4506854"/>
            <a:ext cx="5761714"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Extrinsische Kameraparameter (Rotation, Verschiebung)</a:t>
            </a:r>
          </a:p>
        </p:txBody>
      </p:sp>
      <p:sp>
        <p:nvSpPr>
          <p:cNvPr id="29" name="TextBox 28">
            <a:extLst>
              <a:ext uri="{FF2B5EF4-FFF2-40B4-BE49-F238E27FC236}">
                <a16:creationId xmlns:a16="http://schemas.microsoft.com/office/drawing/2014/main" id="{76529306-AEFB-4E86-A1DC-367AA6A2EB75}"/>
              </a:ext>
            </a:extLst>
          </p:cNvPr>
          <p:cNvSpPr txBox="1"/>
          <p:nvPr/>
        </p:nvSpPr>
        <p:spPr>
          <a:xfrm>
            <a:off x="1095394" y="4952204"/>
            <a:ext cx="7552388"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Intrinsische Kameraparameter (Brennweite, Pixelskalierung, Verschiebung)</a:t>
            </a:r>
          </a:p>
        </p:txBody>
      </p:sp>
    </p:spTree>
    <p:extLst>
      <p:ext uri="{BB962C8B-B14F-4D97-AF65-F5344CB8AC3E}">
        <p14:creationId xmlns:p14="http://schemas.microsoft.com/office/powerpoint/2010/main" val="409443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1.Grundlagen für die Stereorekonstruktion</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19834"/>
            <a:ext cx="7772400" cy="3818332"/>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2972</Words>
  <Application>Microsoft Office PowerPoint</Application>
  <PresentationFormat>On-screen Show (4:3)</PresentationFormat>
  <Paragraphs>607</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1.Grundlagen für die Stereorekonstruktion</vt:lpstr>
      <vt:lpstr>1.Grundlagen für die Stereorekonstruktion</vt:lpstr>
      <vt:lpstr>1.Grundlagen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757</cp:revision>
  <dcterms:created xsi:type="dcterms:W3CDTF">2010-09-08T11:07:37Z</dcterms:created>
  <dcterms:modified xsi:type="dcterms:W3CDTF">2018-07-01T21:01:19Z</dcterms:modified>
</cp:coreProperties>
</file>